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3" r:id="rId2"/>
    <p:sldId id="259" r:id="rId3"/>
    <p:sldId id="260" r:id="rId4"/>
    <p:sldId id="261" r:id="rId5"/>
    <p:sldId id="264" r:id="rId6"/>
    <p:sldId id="265" r:id="rId7"/>
    <p:sldId id="266" r:id="rId8"/>
    <p:sldId id="267" r:id="rId9"/>
    <p:sldId id="256" r:id="rId10"/>
    <p:sldId id="258" r:id="rId11"/>
    <p:sldId id="272" r:id="rId12"/>
    <p:sldId id="273" r:id="rId13"/>
    <p:sldId id="268" r:id="rId14"/>
    <p:sldId id="269" r:id="rId15"/>
    <p:sldId id="274" r:id="rId16"/>
    <p:sldId id="276" r:id="rId17"/>
    <p:sldId id="275" r:id="rId18"/>
    <p:sldId id="279" r:id="rId19"/>
    <p:sldId id="277" r:id="rId20"/>
    <p:sldId id="278" r:id="rId21"/>
    <p:sldId id="28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85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5D892-4765-4A43-818B-5B238827DC80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305DD-9F14-2F4A-A1B6-470D94774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73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Must be accepted in to medical school first </a:t>
            </a:r>
            <a:r>
              <a:rPr lang="en-US" dirty="0" smtClean="0">
                <a:sym typeface="Wingdings"/>
              </a:rPr>
              <a:t> whole</a:t>
            </a:r>
            <a:r>
              <a:rPr lang="en-US" baseline="0" dirty="0" smtClean="0">
                <a:sym typeface="Wingdings"/>
              </a:rPr>
              <a:t> other ball game that </a:t>
            </a:r>
            <a:r>
              <a:rPr lang="en-US" baseline="0" dirty="0" err="1" smtClean="0">
                <a:sym typeface="Wingdings"/>
              </a:rPr>
              <a:t>Im</a:t>
            </a:r>
            <a:r>
              <a:rPr lang="en-US" baseline="0" dirty="0" smtClean="0">
                <a:sym typeface="Wingdings"/>
              </a:rPr>
              <a:t> not going to talk about in this presentation (you apply to med school and PhD at the same time… separate applications)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>
                <a:sym typeface="Wingdings"/>
              </a:rPr>
              <a:t>Mcmaster</a:t>
            </a:r>
            <a:r>
              <a:rPr lang="en-US" baseline="0" dirty="0" smtClean="0">
                <a:sym typeface="Wingdings"/>
              </a:rPr>
              <a:t> offers it to 3 students per year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Also offered at </a:t>
            </a:r>
            <a:r>
              <a:rPr lang="en-US" baseline="0" dirty="0" err="1" smtClean="0">
                <a:sym typeface="Wingdings"/>
              </a:rPr>
              <a:t>UofT</a:t>
            </a:r>
            <a:r>
              <a:rPr lang="en-US" baseline="0" dirty="0" smtClean="0">
                <a:sym typeface="Wingdings"/>
              </a:rPr>
              <a:t>, </a:t>
            </a:r>
            <a:r>
              <a:rPr lang="en-US" baseline="0" dirty="0" err="1" smtClean="0">
                <a:sym typeface="Wingdings"/>
              </a:rPr>
              <a:t>Uottowa</a:t>
            </a:r>
            <a:r>
              <a:rPr lang="en-US" baseline="0" dirty="0" smtClean="0">
                <a:sym typeface="Wingdings"/>
              </a:rPr>
              <a:t>, UBC, Western, McGill, Queens </a:t>
            </a:r>
          </a:p>
          <a:p>
            <a:pPr marL="171450" indent="-171450">
              <a:buFontTx/>
              <a:buChar char="-"/>
            </a:pPr>
            <a:endParaRPr lang="en-US" baseline="0" dirty="0" smtClean="0"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305DD-9F14-2F4A-A1B6-470D94774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2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305DD-9F14-2F4A-A1B6-470D94774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7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2265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2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3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3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1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3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1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DA37F2B5-789C-7B43-A569-46E51EDBA069}" type="datetimeFigureOut">
              <a:rPr lang="en-US" smtClean="0"/>
              <a:t>17-11-14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515EC0D5-D477-544F-9DA9-4CFA251E374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cgill.ca/gradapplicants/research-supervision/connecting-superviso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gradstudies.engineering.utoronto.ca/graduate-research-day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586390"/>
            <a:ext cx="7599998" cy="1676400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Charter Black"/>
                <a:cs typeface="Charter Black"/>
              </a:rPr>
              <a:t>Undergraduate Student Research In engineering</a:t>
            </a:r>
            <a:endParaRPr lang="en-US" sz="4400" dirty="0">
              <a:latin typeface="Charter Black"/>
              <a:cs typeface="Charter Blac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5293769"/>
            <a:ext cx="6858000" cy="914400"/>
          </a:xfrm>
        </p:spPr>
        <p:txBody>
          <a:bodyPr/>
          <a:lstStyle/>
          <a:p>
            <a:r>
              <a:rPr lang="en-US" b="1" dirty="0" smtClean="0"/>
              <a:t>USRE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182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9456" y="527738"/>
            <a:ext cx="7585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Masters of Engineering or Masters of Applied Science in Engineering?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0430" y="1834685"/>
            <a:ext cx="5791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Short Answer: Depends on your career goals! </a:t>
            </a:r>
            <a:endParaRPr lang="en-US" sz="2400" dirty="0"/>
          </a:p>
        </p:txBody>
      </p:sp>
      <p:pic>
        <p:nvPicPr>
          <p:cNvPr id="5" name="Picture 4" descr="Screen Shot 2017-11-13 at 4.08.1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1" r="4009"/>
          <a:stretch/>
        </p:blipFill>
        <p:spPr>
          <a:xfrm>
            <a:off x="352794" y="2614991"/>
            <a:ext cx="4180619" cy="2928444"/>
          </a:xfrm>
          <a:prstGeom prst="rect">
            <a:avLst/>
          </a:prstGeom>
        </p:spPr>
      </p:pic>
      <p:pic>
        <p:nvPicPr>
          <p:cNvPr id="6" name="Picture 5" descr="Screen Shot 2017-11-13 at 4.08.3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t="1182" r="10486"/>
          <a:stretch/>
        </p:blipFill>
        <p:spPr>
          <a:xfrm>
            <a:off x="4709811" y="2614992"/>
            <a:ext cx="3945909" cy="292608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306750"/>
              </p:ext>
            </p:extLst>
          </p:nvPr>
        </p:nvGraphicFramePr>
        <p:xfrm>
          <a:off x="779456" y="2614991"/>
          <a:ext cx="758508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2544"/>
                <a:gridCol w="3792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M.Eng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M.ASc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/>
                        <a:t>Focus</a:t>
                      </a:r>
                      <a:r>
                        <a:rPr lang="en-US" sz="2000" baseline="0" dirty="0" smtClean="0"/>
                        <a:t> on coursework 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 smtClean="0"/>
                        <a:t>Usually involves a capstone engineering project and report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 smtClean="0"/>
                        <a:t>Typically </a:t>
                      </a:r>
                      <a:r>
                        <a:rPr lang="en-US" sz="2000" b="1" baseline="0" dirty="0" smtClean="0"/>
                        <a:t>12 months </a:t>
                      </a:r>
                      <a:r>
                        <a:rPr lang="en-US" sz="2000" baseline="0" dirty="0" smtClean="0"/>
                        <a:t>to completion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 smtClean="0"/>
                        <a:t>Aimed towards equipping students with further technical knowledge for fieldwork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/>
                        <a:t>Focus</a:t>
                      </a:r>
                      <a:r>
                        <a:rPr lang="en-US" sz="2000" baseline="0" dirty="0" smtClean="0"/>
                        <a:t> on research-based work</a:t>
                      </a:r>
                      <a:endParaRPr lang="en-US" sz="2000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/>
                        <a:t>Typically requires a </a:t>
                      </a:r>
                      <a:r>
                        <a:rPr lang="en-US" sz="2000" b="1" dirty="0" smtClean="0"/>
                        <a:t>thesis</a:t>
                      </a:r>
                      <a:r>
                        <a:rPr lang="en-US" sz="2000" dirty="0" smtClean="0"/>
                        <a:t> for completion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/>
                        <a:t>Generally </a:t>
                      </a:r>
                      <a:r>
                        <a:rPr lang="en-US" sz="2000" b="1" dirty="0" smtClean="0"/>
                        <a:t>24 months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aseline="0" dirty="0" smtClean="0"/>
                        <a:t>to completion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baseline="0" dirty="0" smtClean="0"/>
                        <a:t>Prepares students for a Ph.D. after completion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84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3616" y="580660"/>
            <a:ext cx="4388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/>
                <a:cs typeface="Arial"/>
              </a:rPr>
              <a:t>Doctor of Philosophy (Ph.D</a:t>
            </a:r>
            <a:r>
              <a:rPr lang="en-US" sz="3600" b="1" dirty="0">
                <a:latin typeface="Arial"/>
                <a:cs typeface="Arial"/>
              </a:rPr>
              <a:t>.</a:t>
            </a:r>
            <a:r>
              <a:rPr lang="en-US" sz="3600" b="1" dirty="0" smtClean="0">
                <a:latin typeface="Arial"/>
                <a:cs typeface="Arial"/>
              </a:rPr>
              <a:t>) 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7" name="Picture 6" descr="Screen Shot 2017-11-14 at 11.37.0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3" r="3835"/>
          <a:stretch/>
        </p:blipFill>
        <p:spPr>
          <a:xfrm>
            <a:off x="673616" y="2505047"/>
            <a:ext cx="7690928" cy="3314016"/>
          </a:xfrm>
          <a:prstGeom prst="rect">
            <a:avLst/>
          </a:prstGeom>
        </p:spPr>
      </p:pic>
      <p:pic>
        <p:nvPicPr>
          <p:cNvPr id="8" name="Picture 7" descr="Screen Shot 2017-11-14 at 11.38.06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85" b="4222"/>
          <a:stretch/>
        </p:blipFill>
        <p:spPr>
          <a:xfrm>
            <a:off x="5239002" y="671486"/>
            <a:ext cx="3125541" cy="282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07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9453" y="580660"/>
            <a:ext cx="6593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/>
                <a:cs typeface="Arial"/>
              </a:rPr>
              <a:t>M.D/ Ph.D. Programs </a:t>
            </a:r>
            <a:endParaRPr lang="en-US" sz="4000" b="1" dirty="0">
              <a:latin typeface="Arial"/>
              <a:cs typeface="Arial"/>
            </a:endParaRPr>
          </a:p>
        </p:txBody>
      </p:sp>
      <p:pic>
        <p:nvPicPr>
          <p:cNvPr id="3" name="Picture 2" descr="Screen Shot 2017-11-14 at 11.48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6" y="1470150"/>
            <a:ext cx="8685367" cy="40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4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9456" y="421892"/>
            <a:ext cx="7585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Some Biomedical/Bioengineering Graduate Programs in Canada 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4" name="Picture 3" descr="Screen Shot 2017-11-14 at 12.39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97" y="1671629"/>
            <a:ext cx="1622582" cy="1499821"/>
          </a:xfrm>
          <a:prstGeom prst="rect">
            <a:avLst/>
          </a:prstGeom>
        </p:spPr>
      </p:pic>
      <p:pic>
        <p:nvPicPr>
          <p:cNvPr id="5" name="Picture 4" descr="Screen Shot 2017-11-14 at 12.56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6" y="1671629"/>
            <a:ext cx="2160000" cy="1471441"/>
          </a:xfrm>
          <a:prstGeom prst="rect">
            <a:avLst/>
          </a:prstGeom>
        </p:spPr>
      </p:pic>
      <p:pic>
        <p:nvPicPr>
          <p:cNvPr id="6" name="Picture 5" descr="Screen Shot 2017-11-14 at 12.57.31 PM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20" y="1671629"/>
            <a:ext cx="2124000" cy="1511999"/>
          </a:xfrm>
          <a:prstGeom prst="rect">
            <a:avLst/>
          </a:prstGeom>
        </p:spPr>
      </p:pic>
      <p:pic>
        <p:nvPicPr>
          <p:cNvPr id="7" name="Picture 6" descr="Screen Shot 2017-11-14 at 12.57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97" y="3979982"/>
            <a:ext cx="1622582" cy="15769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8497" y="3218910"/>
            <a:ext cx="242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School of Biomedical Engineering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97154" y="3218910"/>
            <a:ext cx="242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Institute of Biomaterials and Bioengineering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99600" y="3214367"/>
            <a:ext cx="242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School of Biomedical Engineering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2434" y="5556965"/>
            <a:ext cx="242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Biomedical Engineering (</a:t>
            </a:r>
            <a:r>
              <a:rPr lang="en-US" dirty="0" err="1" smtClean="0"/>
              <a:t>M.E.Sc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Picture 12" descr="Screen Shot 2017-11-14 at 1.07.3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6" y="3979981"/>
            <a:ext cx="2133600" cy="13194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8497" y="5299455"/>
            <a:ext cx="2424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Biological and Biomedical Engineering (BBME)</a:t>
            </a:r>
            <a:endParaRPr lang="en-US" dirty="0"/>
          </a:p>
        </p:txBody>
      </p:sp>
      <p:pic>
        <p:nvPicPr>
          <p:cNvPr id="15" name="Picture 14" descr="Screen Shot 2017-11-14 at 1.10.12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8"/>
          <a:stretch/>
        </p:blipFill>
        <p:spPr>
          <a:xfrm>
            <a:off x="6140720" y="3967454"/>
            <a:ext cx="2124000" cy="1332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99600" y="5556965"/>
            <a:ext cx="242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School of Biomedical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1059790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895" y="527738"/>
            <a:ext cx="811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/>
                <a:cs typeface="Arial"/>
              </a:rPr>
              <a:t>M.A.Sc</a:t>
            </a:r>
            <a:r>
              <a:rPr lang="en-US" sz="3600" b="1" dirty="0" smtClean="0">
                <a:latin typeface="Arial"/>
                <a:cs typeface="Arial"/>
              </a:rPr>
              <a:t>. Application Requirements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3664" y="2134580"/>
            <a:ext cx="493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9455" y="1330989"/>
            <a:ext cx="758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Example: McMaster School of Biomedical Engineering </a:t>
            </a:r>
            <a:endParaRPr lang="en-US" sz="2400" b="1" dirty="0"/>
          </a:p>
        </p:txBody>
      </p:sp>
      <p:pic>
        <p:nvPicPr>
          <p:cNvPr id="5" name="Picture 4" descr="Screen Shot 2017-11-14 at 12.01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5" y="1907511"/>
            <a:ext cx="4000914" cy="16091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9455" y="4006072"/>
            <a:ext cx="6135323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Application Checklist: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 smtClean="0"/>
              <a:t>Resume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 smtClean="0"/>
              <a:t>Certified copy of transcript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 smtClean="0"/>
              <a:t>Statement of interest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 smtClean="0"/>
              <a:t>Two academic letters of recommendation </a:t>
            </a:r>
            <a:endParaRPr lang="en-US" sz="2000" b="1" dirty="0"/>
          </a:p>
        </p:txBody>
      </p:sp>
      <p:pic>
        <p:nvPicPr>
          <p:cNvPr id="7" name="Picture 6" descr="Screen Shot 2017-11-14 at 12.05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35" y="1889870"/>
            <a:ext cx="3177502" cy="337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3664" y="2134580"/>
            <a:ext cx="493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9455" y="711626"/>
            <a:ext cx="74230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/>
              <a:t>Application Checklist: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/>
              <a:t>Resume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/>
              <a:t>Certified copy of transcript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/>
              <a:t>Statement of interest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chemeClr val="bg1">
                    <a:lumMod val="85000"/>
                  </a:schemeClr>
                </a:solidFill>
              </a:rPr>
              <a:t>A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3200" b="1" dirty="0" smtClean="0"/>
              <a:t>Two academic letters of recommendation </a:t>
            </a:r>
            <a:endParaRPr lang="en-US" sz="32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5009680" y="939876"/>
            <a:ext cx="3799159" cy="1754327"/>
            <a:chOff x="5009680" y="939876"/>
            <a:chExt cx="3799159" cy="175432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5009680" y="1693551"/>
              <a:ext cx="1499378" cy="81036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544338" y="939876"/>
              <a:ext cx="2264501" cy="1754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Typically average from final two years of undergrad is considered </a:t>
              </a:r>
            </a:p>
            <a:p>
              <a:r>
                <a:rPr lang="en-US" b="1" dirty="0" smtClean="0">
                  <a:solidFill>
                    <a:schemeClr val="accent1"/>
                  </a:solidFill>
                </a:rPr>
                <a:t>McMaster requests a B+ Average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15524" y="3199734"/>
            <a:ext cx="3799159" cy="646331"/>
            <a:chOff x="5115524" y="3199734"/>
            <a:chExt cx="3799159" cy="646331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115524" y="3572335"/>
              <a:ext cx="1481738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650182" y="3199734"/>
              <a:ext cx="2264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1-2 page letter of intent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009680" y="4613255"/>
            <a:ext cx="3763879" cy="1200329"/>
            <a:chOff x="5115524" y="3023324"/>
            <a:chExt cx="3763879" cy="120032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5115524" y="3199734"/>
              <a:ext cx="1481738" cy="372601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614902" y="3023324"/>
              <a:ext cx="22645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Preferably those who can speak to your academic abilities and research experience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875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895" y="439533"/>
            <a:ext cx="811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Finding a Supervisor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3664" y="2134580"/>
            <a:ext cx="493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8895" y="1200545"/>
            <a:ext cx="7669980" cy="451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 smtClean="0"/>
              <a:t>Review profiles online and read a couple of their publications to familiarize yourself with their work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 smtClean="0"/>
              <a:t>Write a brief email to them indicating your awareness of their research and how it fits with your interests 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smtClean="0"/>
              <a:t>BE SPECIFIC! Refer to their publications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smtClean="0"/>
              <a:t>Keep it succinct (&lt;200 words)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 smtClean="0"/>
              <a:t>Let them know your </a:t>
            </a:r>
            <a:r>
              <a:rPr lang="en-US" sz="2000" b="1" dirty="0" err="1" smtClean="0"/>
              <a:t>intetion</a:t>
            </a:r>
            <a:r>
              <a:rPr lang="en-US" sz="2000" b="1" dirty="0" smtClean="0"/>
              <a:t> to apply to their graduate program and interest in working with them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 smtClean="0"/>
              <a:t>Tell them a couple of strong points about your background and who you</a:t>
            </a:r>
            <a:r>
              <a:rPr lang="fr-FR" sz="2000" b="1" dirty="0" smtClean="0"/>
              <a:t>’</a:t>
            </a:r>
            <a:r>
              <a:rPr lang="en-US" sz="2000" b="1" dirty="0" err="1" smtClean="0"/>
              <a:t>ve</a:t>
            </a:r>
            <a:r>
              <a:rPr lang="en-US" sz="2000" b="1" dirty="0" smtClean="0"/>
              <a:t> worked with on research projects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b="1" dirty="0" smtClean="0"/>
              <a:t> Ask if its OK to refer to them as a prospective supervisor on your application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64595" y="5767524"/>
            <a:ext cx="8906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For </a:t>
            </a:r>
            <a:r>
              <a:rPr lang="en-US" sz="1600" dirty="0"/>
              <a:t>further </a:t>
            </a:r>
            <a:r>
              <a:rPr lang="en-US" sz="1600" dirty="0" smtClean="0"/>
              <a:t>information: </a:t>
            </a:r>
            <a:r>
              <a:rPr lang="en-US" sz="1600" dirty="0">
                <a:hlinkClick r:id="rId2"/>
              </a:rPr>
              <a:t>https://www.mcgill.ca/gradapplicants/research-supervision/connecting-</a:t>
            </a:r>
            <a:r>
              <a:rPr lang="en-US" sz="1600" dirty="0" smtClean="0">
                <a:hlinkClick r:id="rId2"/>
              </a:rPr>
              <a:t>supervisor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766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895" y="527738"/>
            <a:ext cx="811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Get Your </a:t>
            </a:r>
            <a:r>
              <a:rPr lang="en-US" sz="3600" b="1" dirty="0">
                <a:latin typeface="Arial"/>
                <a:cs typeface="Arial"/>
              </a:rPr>
              <a:t>O</a:t>
            </a:r>
            <a:r>
              <a:rPr lang="en-US" sz="3600" b="1" dirty="0" smtClean="0">
                <a:latin typeface="Arial"/>
                <a:cs typeface="Arial"/>
              </a:rPr>
              <a:t>wn Funding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3664" y="2134580"/>
            <a:ext cx="493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Screen Shot 2017-11-14 at 12.09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2" y="1214385"/>
            <a:ext cx="7542994" cy="2913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2452" y="3351820"/>
            <a:ext cx="7490074" cy="776211"/>
          </a:xfrm>
          <a:prstGeom prst="rect">
            <a:avLst/>
          </a:prstGeom>
          <a:noFill/>
          <a:ln w="5715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" name="Picture 6" descr="Screen Shot 2017-11-14 at 12.10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52" y="2840226"/>
            <a:ext cx="5390754" cy="312573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43188" y="4816036"/>
            <a:ext cx="2814201" cy="923330"/>
            <a:chOff x="643188" y="4816036"/>
            <a:chExt cx="2814201" cy="923330"/>
          </a:xfrm>
        </p:grpSpPr>
        <p:sp>
          <p:nvSpPr>
            <p:cNvPr id="8" name="TextBox 7"/>
            <p:cNvSpPr txBox="1"/>
            <p:nvPr/>
          </p:nvSpPr>
          <p:spPr>
            <a:xfrm>
              <a:off x="643188" y="4816036"/>
              <a:ext cx="20704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A- Average in final two years of study is required  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</p:cNvCxnSpPr>
            <p:nvPr/>
          </p:nvCxnSpPr>
          <p:spPr>
            <a:xfrm>
              <a:off x="2713654" y="5277701"/>
              <a:ext cx="743735" cy="332187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4768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917950"/>
            <a:ext cx="7634516" cy="1524000"/>
          </a:xfrm>
        </p:spPr>
        <p:txBody>
          <a:bodyPr/>
          <a:lstStyle/>
          <a:p>
            <a:r>
              <a:rPr lang="en-US" sz="6600" b="1" dirty="0" smtClean="0">
                <a:latin typeface="Arial"/>
                <a:cs typeface="Arial"/>
              </a:rPr>
              <a:t>Additional Considerations for Graduate School</a:t>
            </a:r>
            <a:endParaRPr lang="en-US" sz="6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762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895" y="527738"/>
            <a:ext cx="811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Accelerated Masters (Chem. Eng.)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3664" y="2134580"/>
            <a:ext cx="493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7-11-14 at 1.13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5" y="1428464"/>
            <a:ext cx="3403600" cy="3670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6843" y="1252054"/>
            <a:ext cx="3717313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/>
              <a:t>Requirements: </a:t>
            </a:r>
          </a:p>
          <a:p>
            <a:pPr marL="342900" indent="-342900">
              <a:buFont typeface="Wingdings" charset="0"/>
              <a:buChar char="à"/>
            </a:pPr>
            <a:r>
              <a:rPr lang="en-US" sz="2000" dirty="0" smtClean="0">
                <a:sym typeface="Wingdings"/>
              </a:rPr>
              <a:t>Cumulative average of 9.5</a:t>
            </a:r>
          </a:p>
          <a:p>
            <a:pPr marL="342900" indent="-342900">
              <a:buFont typeface="Wingdings" charset="0"/>
              <a:buChar char="à"/>
            </a:pPr>
            <a:r>
              <a:rPr lang="en-US" sz="2000" dirty="0" smtClean="0">
                <a:sym typeface="Wingdings"/>
              </a:rPr>
              <a:t>Sessional average of 10 in final year</a:t>
            </a:r>
          </a:p>
          <a:p>
            <a:pPr marL="342900" indent="-342900">
              <a:buFont typeface="Wingdings" charset="0"/>
              <a:buChar char="à"/>
            </a:pPr>
            <a:r>
              <a:rPr lang="en-US" sz="2000" dirty="0" smtClean="0">
                <a:sym typeface="Wingdings"/>
              </a:rPr>
              <a:t>Complete 4 months of relevant research in the summer before final year</a:t>
            </a:r>
          </a:p>
          <a:p>
            <a:pPr marL="342900" indent="-342900">
              <a:buFont typeface="Wingdings" charset="0"/>
              <a:buChar char="à"/>
            </a:pPr>
            <a:r>
              <a:rPr lang="en-US" sz="2000" dirty="0" smtClean="0">
                <a:sym typeface="Wingdings"/>
              </a:rPr>
              <a:t>Complete the Senior Independent Thesis (</a:t>
            </a:r>
            <a:r>
              <a:rPr lang="en-US" sz="2000" dirty="0" err="1" smtClean="0">
                <a:sym typeface="Wingdings"/>
              </a:rPr>
              <a:t>ChE</a:t>
            </a:r>
            <a:r>
              <a:rPr lang="en-US" sz="2000" dirty="0" smtClean="0">
                <a:sym typeface="Wingdings"/>
              </a:rPr>
              <a:t> 4Y04)</a:t>
            </a:r>
          </a:p>
          <a:p>
            <a:pPr marL="342900" indent="-342900">
              <a:buFont typeface="Wingdings" charset="0"/>
              <a:buChar char="à"/>
            </a:pPr>
            <a:r>
              <a:rPr lang="en-US" sz="2000" dirty="0" smtClean="0">
                <a:sym typeface="Wingdings"/>
              </a:rPr>
              <a:t>Complete a 600 level course in final year </a:t>
            </a:r>
          </a:p>
          <a:p>
            <a:pPr marL="342900" indent="-342900">
              <a:buFont typeface="Wingdings" charset="0"/>
              <a:buChar char="à"/>
            </a:pPr>
            <a:r>
              <a:rPr lang="en-US" sz="2000" b="1" dirty="0" smtClean="0">
                <a:sym typeface="Wingdings"/>
              </a:rPr>
              <a:t>Graduate with a </a:t>
            </a:r>
            <a:r>
              <a:rPr lang="en-US" sz="2000" b="1" dirty="0" err="1" smtClean="0">
                <a:sym typeface="Wingdings"/>
              </a:rPr>
              <a:t>M.A.Sc</a:t>
            </a:r>
            <a:r>
              <a:rPr lang="en-US" sz="2000" b="1" dirty="0" smtClean="0">
                <a:sym typeface="Wingdings"/>
              </a:rPr>
              <a:t> 16 months after undergrad (May-August)</a:t>
            </a:r>
          </a:p>
          <a:p>
            <a:pPr marL="342900" indent="-342900">
              <a:buFont typeface="Wingdings" charset="0"/>
              <a:buChar char="à"/>
            </a:pPr>
            <a:endParaRPr lang="en-US" sz="2000" b="1" dirty="0" smtClean="0">
              <a:sym typeface="Wingdings"/>
            </a:endParaRPr>
          </a:p>
          <a:p>
            <a:pPr marL="342900" indent="-342900">
              <a:buFont typeface="Wingdings" charset="0"/>
              <a:buChar char="à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1226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RE Log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62" y="1039341"/>
            <a:ext cx="3851617" cy="40236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 rot="10800000" flipH="1">
            <a:off x="4014038" y="1039341"/>
            <a:ext cx="4820261" cy="4023650"/>
            <a:chOff x="9971752" y="8356123"/>
            <a:chExt cx="10678405" cy="9648000"/>
          </a:xfrm>
          <a:gradFill flip="none" rotWithShape="1">
            <a:gsLst>
              <a:gs pos="78000">
                <a:srgbClr val="AE1521"/>
              </a:gs>
              <a:gs pos="100000">
                <a:srgbClr val="FFFFFF"/>
              </a:gs>
            </a:gsLst>
            <a:lin ang="0" scaled="1"/>
            <a:tileRect/>
          </a:gradFill>
        </p:grpSpPr>
        <p:sp>
          <p:nvSpPr>
            <p:cNvPr id="5" name="Pentagon 4"/>
            <p:cNvSpPr/>
            <p:nvPr/>
          </p:nvSpPr>
          <p:spPr>
            <a:xfrm rot="10800000">
              <a:off x="9971752" y="8356123"/>
              <a:ext cx="10678404" cy="1298547"/>
            </a:xfrm>
            <a:prstGeom prst="homePlat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  Research Opportunities</a:t>
              </a:r>
              <a:endParaRPr lang="en-US" sz="2800" dirty="0"/>
            </a:p>
          </p:txBody>
        </p:sp>
        <p:sp>
          <p:nvSpPr>
            <p:cNvPr id="6" name="Pentagon 5"/>
            <p:cNvSpPr/>
            <p:nvPr/>
          </p:nvSpPr>
          <p:spPr>
            <a:xfrm rot="10800000">
              <a:off x="11600631" y="11141821"/>
              <a:ext cx="9049525" cy="1296000"/>
            </a:xfrm>
            <a:prstGeom prst="homePlat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2800" dirty="0" smtClean="0"/>
                <a:t>   Student Mixers</a:t>
              </a:r>
              <a:endParaRPr lang="en-US" sz="2800" dirty="0"/>
            </a:p>
          </p:txBody>
        </p:sp>
        <p:sp>
          <p:nvSpPr>
            <p:cNvPr id="7" name="Pentagon 6"/>
            <p:cNvSpPr/>
            <p:nvPr/>
          </p:nvSpPr>
          <p:spPr>
            <a:xfrm rot="10800000">
              <a:off x="11600631" y="13924972"/>
              <a:ext cx="9049526" cy="1296000"/>
            </a:xfrm>
            <a:prstGeom prst="homePlat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2800" dirty="0" smtClean="0"/>
                <a:t>   Networking</a:t>
              </a:r>
              <a:endParaRPr lang="en-US" sz="2800" dirty="0"/>
            </a:p>
          </p:txBody>
        </p:sp>
        <p:sp>
          <p:nvSpPr>
            <p:cNvPr id="8" name="Pentagon 7"/>
            <p:cNvSpPr/>
            <p:nvPr/>
          </p:nvSpPr>
          <p:spPr>
            <a:xfrm rot="10800000">
              <a:off x="9989476" y="16708123"/>
              <a:ext cx="10660681" cy="1296000"/>
            </a:xfrm>
            <a:prstGeom prst="homePlat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 Professional Development</a:t>
              </a:r>
              <a:endParaRPr lang="en-US" sz="2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72981" y="5637769"/>
            <a:ext cx="2198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AE1521"/>
                </a:solidFill>
                <a:latin typeface="Charter Black"/>
                <a:cs typeface="Charter Black"/>
              </a:rPr>
              <a:t>ESTD 2017</a:t>
            </a:r>
            <a:endParaRPr lang="en-US" sz="2800" b="1" dirty="0">
              <a:solidFill>
                <a:srgbClr val="AE1521"/>
              </a:solidFill>
              <a:latin typeface="Charter Black"/>
              <a:cs typeface="Charter Black"/>
            </a:endParaRPr>
          </a:p>
        </p:txBody>
      </p:sp>
    </p:spTree>
    <p:extLst>
      <p:ext uri="{BB962C8B-B14F-4D97-AF65-F5344CB8AC3E}">
        <p14:creationId xmlns:p14="http://schemas.microsoft.com/office/powerpoint/2010/main" val="181672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895" y="527738"/>
            <a:ext cx="811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/>
                <a:cs typeface="Arial"/>
              </a:rPr>
              <a:t>Graduate Research Days 2018</a:t>
            </a:r>
            <a:endParaRPr lang="en-US" sz="36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3664" y="2134580"/>
            <a:ext cx="493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7-11-14 at 12.39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5" y="1355941"/>
            <a:ext cx="2292839" cy="21193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895" y="3757566"/>
            <a:ext cx="8435105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0"/>
              <a:buChar char="à"/>
            </a:pPr>
            <a:r>
              <a:rPr lang="en-US" sz="2200" dirty="0" smtClean="0"/>
              <a:t>February 22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– 24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 </a:t>
            </a:r>
            <a:endParaRPr lang="en-US" sz="2200" baseline="30000" dirty="0" smtClean="0"/>
          </a:p>
          <a:p>
            <a:r>
              <a:rPr lang="en-US" sz="2200" dirty="0" smtClean="0">
                <a:sym typeface="Wingdings"/>
              </a:rPr>
              <a:t> Travel expenses and hotel accommodations covered by </a:t>
            </a:r>
            <a:r>
              <a:rPr lang="en-US" sz="2200" dirty="0" err="1" smtClean="0">
                <a:sym typeface="Wingdings"/>
              </a:rPr>
              <a:t>UofT</a:t>
            </a:r>
            <a:endParaRPr lang="en-US" sz="2200" dirty="0" smtClean="0">
              <a:sym typeface="Wingdings"/>
            </a:endParaRPr>
          </a:p>
          <a:p>
            <a:pPr marL="342900" indent="-342900">
              <a:buFont typeface="Wingdings" charset="0"/>
              <a:buChar char="à"/>
            </a:pPr>
            <a:r>
              <a:rPr lang="en-US" sz="2200" dirty="0" smtClean="0">
                <a:sym typeface="Wingdings"/>
              </a:rPr>
              <a:t>Meet with potential supervisors based on your research interests</a:t>
            </a:r>
          </a:p>
          <a:p>
            <a:pPr marL="342900" indent="-342900">
              <a:buFont typeface="Wingdings" charset="0"/>
              <a:buChar char="à"/>
            </a:pPr>
            <a:r>
              <a:rPr lang="en-US" sz="2200" dirty="0" smtClean="0">
                <a:sym typeface="Wingdings"/>
              </a:rPr>
              <a:t>Tours of </a:t>
            </a:r>
            <a:r>
              <a:rPr lang="en-US" sz="2200" dirty="0" err="1" smtClean="0">
                <a:sym typeface="Wingdings"/>
              </a:rPr>
              <a:t>UofT</a:t>
            </a:r>
            <a:r>
              <a:rPr lang="en-US" sz="2200" dirty="0">
                <a:sym typeface="Wingdings"/>
              </a:rPr>
              <a:t> </a:t>
            </a:r>
            <a:r>
              <a:rPr lang="en-US" sz="2200" dirty="0" smtClean="0">
                <a:sym typeface="Wingdings"/>
              </a:rPr>
              <a:t>Engineering’s learning and research spaces</a:t>
            </a:r>
          </a:p>
          <a:p>
            <a:pPr marL="342900" indent="-342900">
              <a:buFont typeface="Wingdings" charset="0"/>
              <a:buChar char="à"/>
            </a:pPr>
            <a:r>
              <a:rPr lang="en-US" sz="2200" dirty="0" smtClean="0">
                <a:sym typeface="Wingdings"/>
              </a:rPr>
              <a:t>Networking and social events with faculty and staff </a:t>
            </a:r>
          </a:p>
          <a:p>
            <a:pPr marL="342900" indent="-342900">
              <a:buFont typeface="Wingdings" charset="0"/>
              <a:buChar char="à"/>
            </a:pPr>
            <a:r>
              <a:rPr lang="en-US" sz="2200" dirty="0" smtClean="0">
                <a:sym typeface="Wingdings"/>
              </a:rPr>
              <a:t>Apply online by </a:t>
            </a:r>
            <a:r>
              <a:rPr lang="en-US" sz="2200" b="1" dirty="0" smtClean="0">
                <a:sym typeface="Wingdings"/>
              </a:rPr>
              <a:t>Friday, January 12</a:t>
            </a:r>
            <a:r>
              <a:rPr lang="en-US" sz="2200" b="1" baseline="30000" dirty="0" smtClean="0">
                <a:sym typeface="Wingdings"/>
              </a:rPr>
              <a:t>th</a:t>
            </a:r>
            <a:r>
              <a:rPr lang="en-US" sz="2200" b="1" dirty="0" smtClean="0">
                <a:sym typeface="Wingdings"/>
              </a:rPr>
              <a:t>, 2018</a:t>
            </a:r>
            <a:endParaRPr lang="en-US" sz="2200" b="1" dirty="0" smtClean="0"/>
          </a:p>
          <a:p>
            <a:endParaRPr lang="en-US" sz="2200" dirty="0" smtClean="0"/>
          </a:p>
          <a:p>
            <a:endParaRPr lang="en-US" sz="2200" dirty="0"/>
          </a:p>
        </p:txBody>
      </p:sp>
      <p:pic>
        <p:nvPicPr>
          <p:cNvPr id="12" name="Picture 11" descr="Screen Shot 2017-11-14 at 12.38.4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3"/>
          <a:stretch/>
        </p:blipFill>
        <p:spPr>
          <a:xfrm>
            <a:off x="3139874" y="1355941"/>
            <a:ext cx="5239002" cy="16982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69312" y="3158901"/>
            <a:ext cx="562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http://gradstudies.engineering.utoronto.ca/graduate-research-days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9102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cap="none" dirty="0" smtClean="0">
                <a:latin typeface="Arial"/>
                <a:cs typeface="Arial"/>
              </a:rPr>
              <a:t>Thank You </a:t>
            </a:r>
            <a:endParaRPr lang="en-US" sz="7200" b="1" cap="none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39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11-13 at 12.54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2" y="712519"/>
            <a:ext cx="7894297" cy="50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1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11-13 at 12.5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4" y="721268"/>
            <a:ext cx="7804532" cy="50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4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45621"/>
            <a:ext cx="7543800" cy="16764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harter Black"/>
                <a:cs typeface="Charter Black"/>
              </a:rPr>
              <a:t>My Path to graduate studies</a:t>
            </a:r>
            <a:endParaRPr lang="en-US" dirty="0">
              <a:latin typeface="Charter Black"/>
              <a:cs typeface="Charter Black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5045937"/>
            <a:ext cx="6858000" cy="914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Sophia Emerson </a:t>
            </a:r>
          </a:p>
          <a:p>
            <a:r>
              <a:rPr lang="en-US" b="1" dirty="0" smtClean="0"/>
              <a:t>Chemical and Bioengineering, Level V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13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70269_10151554317126533_1354738985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63" y="997427"/>
            <a:ext cx="4064387" cy="5419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5508" y="6457689"/>
            <a:ext cx="275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Frosh Week, Sept. 2013 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6" name="Picture 5" descr="Screen Shot 2017-07-07 at 3.21.4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r="2816"/>
          <a:stretch/>
        </p:blipFill>
        <p:spPr>
          <a:xfrm>
            <a:off x="112888" y="475320"/>
            <a:ext cx="4643437" cy="2751666"/>
          </a:xfrm>
          <a:prstGeom prst="rect">
            <a:avLst/>
          </a:prstGeom>
        </p:spPr>
      </p:pic>
      <p:pic>
        <p:nvPicPr>
          <p:cNvPr id="7" name="Picture 6" descr="McMast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" y="3409211"/>
            <a:ext cx="4641952" cy="30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5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75"/>
          <p:cNvSpPr txBox="1"/>
          <p:nvPr/>
        </p:nvSpPr>
        <p:spPr>
          <a:xfrm>
            <a:off x="3882190" y="494612"/>
            <a:ext cx="4945150" cy="4960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dk1"/>
                </a:solidFill>
                <a:latin typeface="Arial"/>
                <a:cs typeface="Arial"/>
              </a:rPr>
              <a:t>Heavy Metal Detection Sensors</a:t>
            </a:r>
            <a:endParaRPr dirty="0">
              <a:latin typeface="Arial"/>
              <a:ea typeface="Lustria"/>
              <a:cs typeface="Arial"/>
              <a:sym typeface="Lustria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35825" y="948612"/>
            <a:ext cx="3817122" cy="3092166"/>
            <a:chOff x="5280859" y="2376750"/>
            <a:chExt cx="3817122" cy="3092166"/>
          </a:xfrm>
        </p:grpSpPr>
        <p:pic>
          <p:nvPicPr>
            <p:cNvPr id="14" name="Picture 13" descr="IMG_20150622_143758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69" t="6864" r="3549" b="4950"/>
            <a:stretch/>
          </p:blipFill>
          <p:spPr>
            <a:xfrm>
              <a:off x="7797433" y="2806803"/>
              <a:ext cx="1300548" cy="2662113"/>
            </a:xfrm>
            <a:prstGeom prst="rect">
              <a:avLst/>
            </a:prstGeom>
          </p:spPr>
        </p:pic>
        <p:pic>
          <p:nvPicPr>
            <p:cNvPr id="15" name="Picture 14" descr="IMG_20150622_143758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" t="6864" r="47871" b="4950"/>
            <a:stretch/>
          </p:blipFill>
          <p:spPr>
            <a:xfrm>
              <a:off x="5280859" y="2806803"/>
              <a:ext cx="1331150" cy="266211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497052" y="2376750"/>
              <a:ext cx="1009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00"/>
                  </a:solidFill>
                </a:rPr>
                <a:t>0 min</a:t>
              </a:r>
              <a:endParaRPr lang="en-US" sz="20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10111" y="2376750"/>
              <a:ext cx="1009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0000"/>
                  </a:solidFill>
                </a:rPr>
                <a:t>5 min</a:t>
              </a:r>
              <a:endParaRPr lang="en-US" sz="20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6750005" y="4137860"/>
              <a:ext cx="83534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Screen Shot 2015-08-12 at 10.30.13 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24" y="4146180"/>
            <a:ext cx="3821449" cy="19572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12318" y="557624"/>
            <a:ext cx="363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May 2015: </a:t>
            </a:r>
            <a:r>
              <a:rPr lang="en-US" sz="2400" b="1" dirty="0" smtClean="0">
                <a:latin typeface="Arial"/>
                <a:cs typeface="Arial"/>
              </a:rPr>
              <a:t>First Research Position in Dr. Carlos Filipe’s Lab  </a:t>
            </a:r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21" name="Picture 20" descr="10425108_844213472322118_2859926754149337318_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8" t="14445" r="15594" b="11002"/>
          <a:stretch/>
        </p:blipFill>
        <p:spPr>
          <a:xfrm>
            <a:off x="805229" y="2324359"/>
            <a:ext cx="3361846" cy="30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12318" y="557624"/>
            <a:ext cx="41915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"/>
                <a:cs typeface="Arial"/>
              </a:rPr>
              <a:t>May 2017: </a:t>
            </a:r>
            <a:r>
              <a:rPr lang="en-US" sz="2400" b="1" dirty="0" smtClean="0">
                <a:latin typeface="Arial"/>
                <a:cs typeface="Arial"/>
              </a:rPr>
              <a:t>Research Term with Harvard-MIT Division of Health Science and Technology</a:t>
            </a:r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22" name="Picture 21" descr="Screen Shot 2017-07-09 at 10.00.5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6" t="5145" r="5707" b="5723"/>
          <a:stretch/>
        </p:blipFill>
        <p:spPr>
          <a:xfrm>
            <a:off x="5328577" y="1283815"/>
            <a:ext cx="3068531" cy="2491296"/>
          </a:xfrm>
          <a:prstGeom prst="rect">
            <a:avLst/>
          </a:prstGeom>
        </p:spPr>
      </p:pic>
      <p:pic>
        <p:nvPicPr>
          <p:cNvPr id="23" name="Picture 22" descr="Screen Shot 2017-07-09 at 10.01.0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" t="5378" r="2960" b="5374"/>
          <a:stretch/>
        </p:blipFill>
        <p:spPr>
          <a:xfrm>
            <a:off x="5523469" y="3990235"/>
            <a:ext cx="2678747" cy="2091282"/>
          </a:xfrm>
          <a:prstGeom prst="rect">
            <a:avLst/>
          </a:prstGeom>
        </p:spPr>
      </p:pic>
      <p:sp>
        <p:nvSpPr>
          <p:cNvPr id="24" name="Shape 175"/>
          <p:cNvSpPr txBox="1"/>
          <p:nvPr/>
        </p:nvSpPr>
        <p:spPr>
          <a:xfrm>
            <a:off x="5328577" y="505638"/>
            <a:ext cx="3003523" cy="4960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dk1"/>
                </a:solidFill>
                <a:latin typeface="Arial"/>
                <a:cs typeface="Arial"/>
              </a:rPr>
              <a:t>Minimally Invasive Skin Biopsies</a:t>
            </a:r>
            <a:endParaRPr dirty="0">
              <a:latin typeface="Arial"/>
              <a:ea typeface="Lustria"/>
              <a:cs typeface="Arial"/>
              <a:sym typeface="Lustria"/>
            </a:endParaRPr>
          </a:p>
        </p:txBody>
      </p:sp>
      <p:pic>
        <p:nvPicPr>
          <p:cNvPr id="2" name="Picture 1" descr="Screen Shot 2017-11-13 at 3.25.5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"/>
          <a:stretch/>
        </p:blipFill>
        <p:spPr>
          <a:xfrm>
            <a:off x="807987" y="2743643"/>
            <a:ext cx="3465293" cy="33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824200"/>
            <a:ext cx="8382000" cy="1524000"/>
          </a:xfrm>
        </p:spPr>
        <p:txBody>
          <a:bodyPr/>
          <a:lstStyle/>
          <a:p>
            <a:r>
              <a:rPr lang="en-US" sz="6600" b="1" dirty="0" smtClean="0">
                <a:latin typeface="Arial"/>
                <a:cs typeface="Arial"/>
              </a:rPr>
              <a:t>How to Apply to Graduate Schools</a:t>
            </a:r>
            <a:endParaRPr lang="en-US" sz="66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513773"/>
            <a:ext cx="6858000" cy="99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Sophia Emerson </a:t>
            </a:r>
          </a:p>
          <a:p>
            <a:r>
              <a:rPr lang="en-US" dirty="0" smtClean="0"/>
              <a:t>Chemical and Bioengineering, Level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312</TotalTime>
  <Words>626</Words>
  <Application>Microsoft Macintosh PowerPoint</Application>
  <PresentationFormat>On-screen Show (4:3)</PresentationFormat>
  <Paragraphs>92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NewsPrint</vt:lpstr>
      <vt:lpstr>Undergraduate Student Research In engineering</vt:lpstr>
      <vt:lpstr>PowerPoint Presentation</vt:lpstr>
      <vt:lpstr>PowerPoint Presentation</vt:lpstr>
      <vt:lpstr>PowerPoint Presentation</vt:lpstr>
      <vt:lpstr>My Path to graduate studies</vt:lpstr>
      <vt:lpstr>PowerPoint Presentation</vt:lpstr>
      <vt:lpstr>PowerPoint Presentation</vt:lpstr>
      <vt:lpstr>PowerPoint Presentation</vt:lpstr>
      <vt:lpstr>How to Apply to Graduate Schools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Considerations for Graduate School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Emerson</dc:creator>
  <cp:lastModifiedBy>Sophia Emerson</cp:lastModifiedBy>
  <cp:revision>24</cp:revision>
  <dcterms:created xsi:type="dcterms:W3CDTF">2017-11-13T17:41:12Z</dcterms:created>
  <dcterms:modified xsi:type="dcterms:W3CDTF">2017-11-14T18:24:01Z</dcterms:modified>
</cp:coreProperties>
</file>